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62" r:id="rId4"/>
    <p:sldId id="263" r:id="rId5"/>
    <p:sldId id="264" r:id="rId6"/>
    <p:sldId id="265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67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5746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54"/>
  </p:normalViewPr>
  <p:slideViewPr>
    <p:cSldViewPr snapToGrid="0" snapToObjects="1" showGuides="1">
      <p:cViewPr varScale="1">
        <p:scale>
          <a:sx n="38" d="100"/>
          <a:sy n="38" d="100"/>
        </p:scale>
        <p:origin x="216" y="496"/>
      </p:cViewPr>
      <p:guideLst>
        <p:guide orient="horz" pos="5746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640280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0821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24384000" cy="1366793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24384000" cy="13667939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477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952500"/>
            <a:ext cx="95250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6929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727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68707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952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-1"/>
            <a:ext cx="24384000" cy="13667939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地球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031882" y="-17105479"/>
            <a:ext cx="37047553" cy="13757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Unknown-4.jpg"/>
          <p:cNvPicPr>
            <a:picLocks noChangeAspect="1"/>
          </p:cNvPicPr>
          <p:nvPr/>
        </p:nvPicPr>
        <p:blipFill>
          <a:blip r:embed="rId3">
            <a:alphaModFix amt="23423"/>
            <a:extLst/>
          </a:blip>
          <a:srcRect t="10986" r="20500" b="15276"/>
          <a:stretch>
            <a:fillRect/>
          </a:stretch>
        </p:blipFill>
        <p:spPr>
          <a:xfrm>
            <a:off x="-19273" y="2531109"/>
            <a:ext cx="9943375" cy="11238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bg_test_shell.jpg"/>
          <p:cNvPicPr>
            <a:picLocks noChangeAspect="1"/>
          </p:cNvPicPr>
          <p:nvPr/>
        </p:nvPicPr>
        <p:blipFill>
          <a:blip r:embed="rId4">
            <a:extLst/>
          </a:blip>
          <a:srcRect l="15862"/>
          <a:stretch>
            <a:fillRect/>
          </a:stretch>
        </p:blipFill>
        <p:spPr>
          <a:xfrm>
            <a:off x="9068935" y="0"/>
            <a:ext cx="15314777" cy="137161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Unknown-3.jpg"/>
          <p:cNvPicPr>
            <a:picLocks noChangeAspect="1"/>
          </p:cNvPicPr>
          <p:nvPr/>
        </p:nvPicPr>
        <p:blipFill>
          <a:blip r:embed="rId5">
            <a:alphaModFix amt="87734"/>
            <a:extLst/>
          </a:blip>
          <a:stretch>
            <a:fillRect/>
          </a:stretch>
        </p:blipFill>
        <p:spPr>
          <a:xfrm>
            <a:off x="25081380" y="-8351435"/>
            <a:ext cx="9155876" cy="1421657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1871110" y="2519174"/>
            <a:ext cx="6482685" cy="1609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995" tIns="34995" rIns="34995" bIns="34995" anchor="ctr">
            <a:spAutoFit/>
          </a:bodyPr>
          <a:lstStyle>
            <a:lvl1pPr algn="l" defTabSz="568677">
              <a:defRPr sz="10000"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>
                <a:latin typeface="微软雅黑"/>
                <a:cs typeface="微软雅黑"/>
              </a:rPr>
              <a:t>智适应项目</a:t>
            </a:r>
            <a:endParaRPr dirty="0">
              <a:latin typeface="微软雅黑"/>
              <a:cs typeface="微软雅黑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1744887" y="4128730"/>
            <a:ext cx="11396157" cy="2415190"/>
          </a:xfrm>
          <a:prstGeom prst="rect">
            <a:avLst/>
          </a:prstGeom>
          <a:ln w="12700">
            <a:miter lim="400000"/>
          </a:ln>
          <a:effectLst>
            <a:outerShdw blurRad="952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995" tIns="34995" rIns="34995" bIns="34995" anchor="ctr">
            <a:normAutofit/>
          </a:bodyPr>
          <a:lstStyle>
            <a:lvl1pPr algn="l" defTabSz="568677">
              <a:defRPr sz="12400">
                <a:solidFill>
                  <a:srgbClr val="38D279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rPr lang="zh-CN" altLang="en-US" dirty="0" smtClean="0">
                <a:latin typeface="微软雅黑"/>
                <a:cs typeface="微软雅黑"/>
              </a:rPr>
              <a:t>签约案例</a:t>
            </a:r>
            <a:endParaRPr dirty="0">
              <a:latin typeface="微软雅黑"/>
              <a:cs typeface="微软雅黑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1944286" y="9521823"/>
            <a:ext cx="184665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68677">
              <a:defRPr sz="3400">
                <a:solidFill>
                  <a:srgbClr val="38D279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>
                <a:latin typeface="微软雅黑"/>
                <a:cs typeface="微软雅黑"/>
              </a:rPr>
              <a:t>部门名称</a:t>
            </a:r>
          </a:p>
        </p:txBody>
      </p:sp>
      <p:sp>
        <p:nvSpPr>
          <p:cNvPr id="127" name="Shape 127"/>
          <p:cNvSpPr/>
          <p:nvPr/>
        </p:nvSpPr>
        <p:spPr>
          <a:xfrm>
            <a:off x="4877059" y="9521823"/>
            <a:ext cx="1410643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68677">
              <a:defRPr sz="3400">
                <a:solidFill>
                  <a:srgbClr val="38D279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>
                <a:latin typeface="微软雅黑"/>
                <a:cs typeface="微软雅黑"/>
              </a:rPr>
              <a:t>拓展部</a:t>
            </a:r>
            <a:endParaRPr lang="en-US" altLang="zh-CN" dirty="0" smtClean="0">
              <a:latin typeface="微软雅黑"/>
              <a:cs typeface="微软雅黑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1935256" y="11473652"/>
            <a:ext cx="10458441" cy="2214127"/>
          </a:xfrm>
          <a:prstGeom prst="rect">
            <a:avLst/>
          </a:prstGeom>
          <a:gradFill>
            <a:gsLst>
              <a:gs pos="0">
                <a:srgbClr val="52BDFF"/>
              </a:gs>
              <a:gs pos="784">
                <a:srgbClr val="5973E6">
                  <a:alpha val="84500"/>
                </a:srgbClr>
              </a:gs>
              <a:gs pos="61466">
                <a:srgbClr val="6129CE">
                  <a:alpha val="69000"/>
                </a:srgbClr>
              </a:gs>
              <a:gs pos="85179">
                <a:srgbClr val="3092BC">
                  <a:alpha val="42000"/>
                </a:srgbClr>
              </a:gs>
              <a:gs pos="100000">
                <a:srgbClr val="00FAAB">
                  <a:alpha val="15000"/>
                </a:srgbClr>
              </a:gs>
            </a:gsLst>
            <a:lin ang="3994491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  <a:endParaRPr>
              <a:latin typeface="微软雅黑"/>
              <a:cs typeface="微软雅黑"/>
            </a:endParaRPr>
          </a:p>
        </p:txBody>
      </p:sp>
      <p:pic>
        <p:nvPicPr>
          <p:cNvPr id="129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20477" y="12162983"/>
            <a:ext cx="2695387" cy="75926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/>
          <p:nvPr/>
        </p:nvSpPr>
        <p:spPr>
          <a:xfrm>
            <a:off x="6199637" y="12080003"/>
            <a:ext cx="5302875" cy="593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995" tIns="34995" rIns="34995" bIns="34995" anchor="ctr">
            <a:spAutoFit/>
          </a:bodyPr>
          <a:lstStyle>
            <a:lvl1pPr algn="l" defTabSz="568677">
              <a:defRPr sz="3400"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</a:lstStyle>
          <a:p>
            <a:r>
              <a:rPr dirty="0">
                <a:latin typeface="微软雅黑"/>
                <a:cs typeface="微软雅黑"/>
              </a:rPr>
              <a:t>上海乂学教育科技有限公司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01072" y="2839612"/>
            <a:ext cx="8923020" cy="80329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五、杭州城西</a:t>
            </a:r>
            <a:r>
              <a:rPr lang="zh-CN" altLang="en-US" sz="48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校区（省会级）</a:t>
            </a:r>
            <a:endParaRPr lang="en-US" altLang="zh-CN" sz="48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algn="l"/>
            <a:endParaRPr lang="en-US" altLang="zh-CN" sz="4800" dirty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6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月开业杨校，从事互联网通讯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运营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6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个月，</a:t>
            </a:r>
            <a:r>
              <a:rPr lang="en-US" altLang="zh-CN" sz="4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70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个学生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现金营收</a:t>
            </a:r>
            <a:r>
              <a:rPr lang="en-US" altLang="zh-CN" sz="4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75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万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前期投入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80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万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每月成本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9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万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专职员工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9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人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学生成绩提升明显，陆续开始有转介绍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050" y="3187701"/>
            <a:ext cx="10355580" cy="733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11" y="3296920"/>
            <a:ext cx="9622790" cy="71170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1850" y="3296921"/>
            <a:ext cx="9448800" cy="711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21410" y="1996440"/>
            <a:ext cx="9344660" cy="97565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六、慈溪</a:t>
            </a:r>
            <a:r>
              <a:rPr lang="zh-CN" altLang="en-US" sz="48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校区（县级市）</a:t>
            </a:r>
            <a:endParaRPr lang="zh-CN" altLang="en-US" sz="4800" dirty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algn="l"/>
            <a:endParaRPr lang="zh-CN" altLang="en-US" sz="4000" b="1" dirty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5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月开业徐校，从事传统制造业，百货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运营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7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个月，</a:t>
            </a:r>
            <a:r>
              <a:rPr lang="en-US" sz="4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102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人次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现金流营收</a:t>
            </a:r>
            <a:r>
              <a:rPr lang="en-US" altLang="zh-CN" sz="4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85</a:t>
            </a:r>
            <a:r>
              <a:rPr lang="zh-CN" altLang="en-US" sz="4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万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签单</a:t>
            </a:r>
            <a:r>
              <a:rPr lang="en-US" altLang="zh-CN" sz="4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93</a:t>
            </a:r>
            <a:r>
              <a:rPr lang="zh-CN" altLang="en-US" sz="4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单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前期投资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70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万</a:t>
            </a:r>
            <a:endParaRPr lang="en-US" altLang="zh-CN" sz="4000" dirty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每月支出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8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万，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学生提升明显，案例</a:t>
            </a:r>
            <a:r>
              <a:rPr lang="en-US" altLang="zh-CN" sz="4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17</a:t>
            </a:r>
            <a:r>
              <a:rPr lang="zh-CN" altLang="en-US" sz="4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次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课从低于平均分</a:t>
            </a:r>
            <a:r>
              <a:rPr lang="en-US" altLang="zh-CN" sz="4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18</a:t>
            </a:r>
            <a:r>
              <a:rPr lang="zh-CN" altLang="en-US" sz="4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分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提升到高于平均分</a:t>
            </a:r>
            <a:r>
              <a:rPr lang="en-US" altLang="zh-CN" sz="4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15</a:t>
            </a:r>
            <a:r>
              <a:rPr lang="zh-CN" altLang="en-US" sz="4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分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，扩科明显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8280" y="1427480"/>
            <a:ext cx="8249920" cy="1085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6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421" y="2493011"/>
            <a:ext cx="8731250" cy="8731250"/>
          </a:xfrm>
          <a:prstGeom prst="rect">
            <a:avLst/>
          </a:prstGeom>
        </p:spPr>
      </p:pic>
      <p:pic>
        <p:nvPicPr>
          <p:cNvPr id="3" name="图片 2" descr="7438384242640456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340" y="2493010"/>
            <a:ext cx="8336280" cy="873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4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0978" y="4540894"/>
            <a:ext cx="11221022" cy="26571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6600"/>
              <a:t>T</a:t>
            </a:r>
            <a:r>
              <a:rPr kumimoji="0" lang="en-US" altLang="zh-CN" sz="166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hank</a:t>
            </a:r>
            <a:r>
              <a:rPr kumimoji="0" lang="en-US" altLang="zh-CN" sz="166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Helvetica Light"/>
              </a:rPr>
              <a:t> you !</a:t>
            </a:r>
            <a:endParaRPr kumimoji="0" lang="zh-CN" altLang="en-US" sz="16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889994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2281"/>
            </a:gs>
            <a:gs pos="100000">
              <a:srgbClr val="000000"/>
            </a:gs>
          </a:gsLst>
          <a:lin ang="846325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385334" y="337850"/>
            <a:ext cx="184665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68677">
              <a:defRPr sz="3400">
                <a:solidFill>
                  <a:srgbClr val="A6AAA8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>
                <a:latin typeface="微软雅黑"/>
                <a:cs typeface="微软雅黑"/>
              </a:rPr>
              <a:t>案例介绍</a:t>
            </a:r>
            <a:endParaRPr dirty="0">
              <a:latin typeface="微软雅黑"/>
              <a:cs typeface="微软雅黑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5334" y="1430501"/>
            <a:ext cx="11781266" cy="109722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66700" indent="-266700" algn="l" fontAlgn="auto">
              <a:lnSpc>
                <a:spcPct val="150000"/>
              </a:lnSpc>
              <a:spcBef>
                <a:spcPts val="600"/>
              </a:spcBef>
            </a:pPr>
            <a:r>
              <a:rPr lang="zh-CN" altLang="en-US" sz="48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一． 郑州金水区紫荆山</a:t>
            </a:r>
            <a:r>
              <a:rPr lang="zh-CN" altLang="en-US" sz="48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校区（省会级）</a:t>
            </a:r>
            <a:endParaRPr lang="zh-CN" altLang="en-US" sz="4800" dirty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marL="266700" indent="-266700" algn="l" fontAlgn="auto">
              <a:lnSpc>
                <a:spcPct val="150000"/>
              </a:lnSpc>
              <a:spcBef>
                <a:spcPts val="600"/>
              </a:spcBef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运营：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12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个月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66700" indent="-266700" algn="l" fontAlgn="auto">
              <a:lnSpc>
                <a:spcPct val="150000"/>
              </a:lnSpc>
              <a:spcBef>
                <a:spcPts val="600"/>
              </a:spcBef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目前在校学生：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40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人左右，人均</a:t>
            </a:r>
            <a:r>
              <a:rPr lang="en-US" altLang="zh-CN" sz="4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2.19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科，智适应学生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30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个左右。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66700" indent="-266700" algn="l" fontAlgn="auto">
              <a:lnSpc>
                <a:spcPct val="150000"/>
              </a:lnSpc>
              <a:spcBef>
                <a:spcPts val="600"/>
              </a:spcBef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前期投入：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80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万左右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66700" indent="-266700" algn="l" fontAlgn="auto">
              <a:lnSpc>
                <a:spcPct val="150000"/>
              </a:lnSpc>
              <a:spcBef>
                <a:spcPts val="600"/>
              </a:spcBef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每月成本：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8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万左右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66700" indent="-266700" algn="l" fontAlgn="auto">
              <a:lnSpc>
                <a:spcPct val="150000"/>
              </a:lnSpc>
              <a:spcBef>
                <a:spcPts val="600"/>
              </a:spcBef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人员配置：英语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人，数学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人，销售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4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人，校长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人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66700" indent="-266700" algn="l" fontAlgn="auto">
              <a:lnSpc>
                <a:spcPct val="150000"/>
              </a:lnSpc>
              <a:spcBef>
                <a:spcPts val="600"/>
              </a:spcBef>
            </a:pP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18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年目标：校区基本上已经做到盈亏平衡点，平均月营业额刚过</a:t>
            </a:r>
            <a:r>
              <a:rPr lang="en-US" altLang="zh-CN" sz="4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10</a:t>
            </a:r>
            <a:r>
              <a:rPr lang="zh-CN" altLang="en-US" sz="4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万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左右。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66700" indent="-266700" algn="l" fontAlgn="auto">
              <a:lnSpc>
                <a:spcPct val="150000"/>
              </a:lnSpc>
              <a:spcBef>
                <a:spcPts val="600"/>
              </a:spcBef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计划今年完成</a:t>
            </a:r>
            <a:r>
              <a:rPr lang="en-US" altLang="zh-CN" sz="4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200</a:t>
            </a:r>
            <a:r>
              <a:rPr lang="zh-CN" altLang="en-US" sz="4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万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左右营业额收入，在下半年开设第二家</a:t>
            </a:r>
            <a:r>
              <a:rPr lang="zh-CN" altLang="en-US" sz="4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分校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504" y="698500"/>
            <a:ext cx="8769985" cy="1243623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4"/>
          <p:cNvSpPr/>
          <p:nvPr/>
        </p:nvSpPr>
        <p:spPr>
          <a:xfrm>
            <a:off x="385334" y="337850"/>
            <a:ext cx="184665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68677">
              <a:defRPr sz="3400">
                <a:solidFill>
                  <a:srgbClr val="A6AAA8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>
                <a:latin typeface="微软雅黑"/>
                <a:cs typeface="微软雅黑"/>
              </a:rPr>
              <a:t>案例介绍</a:t>
            </a:r>
            <a:endParaRPr dirty="0">
              <a:latin typeface="微软雅黑"/>
              <a:cs typeface="微软雅黑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891316" y="2909912"/>
            <a:ext cx="22601367" cy="7571105"/>
            <a:chOff x="434975" y="1550670"/>
            <a:chExt cx="11217275" cy="3757612"/>
          </a:xfrm>
        </p:grpSpPr>
        <p:pic>
          <p:nvPicPr>
            <p:cNvPr id="4" name="图片 3" descr="141828035975646202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34975" y="1550987"/>
              <a:ext cx="5251450" cy="3757295"/>
            </a:xfrm>
            <a:prstGeom prst="rect">
              <a:avLst/>
            </a:prstGeom>
          </p:spPr>
        </p:pic>
        <p:pic>
          <p:nvPicPr>
            <p:cNvPr id="5" name="图片 6" descr="184310087087485982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629400" y="1550670"/>
              <a:ext cx="5022850" cy="37566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243295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2424" y="1019780"/>
            <a:ext cx="11763632" cy="131143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66700" indent="-266700" algn="l" fontAlgn="auto">
              <a:lnSpc>
                <a:spcPct val="15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二． 合肥滨湖</a:t>
            </a:r>
            <a:r>
              <a:rPr lang="zh-CN" altLang="en-US" sz="4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校区（省会级）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66700" indent="-266700" algn="l" fontAlgn="auto"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运营：14个月</a:t>
            </a:r>
            <a:endParaRPr lang="zh-CN" altLang="en-US" sz="4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66700" indent="-266700" algn="l" fontAlgn="auto"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目前在校学生：90人左右，大概</a:t>
            </a:r>
            <a:r>
              <a:rPr lang="zh-CN" altLang="en-US" sz="4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200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人次，智适应学生占50%</a:t>
            </a:r>
            <a:endParaRPr lang="zh-CN" altLang="en-US" sz="4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66700" indent="-266700" algn="l" fontAlgn="auto"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前期投入：100万左右         每月成本：8万左右</a:t>
            </a:r>
            <a:endParaRPr lang="zh-CN" altLang="en-US" sz="4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66700" indent="-266700" algn="l" fontAlgn="auto"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人员配置：7个老师，销售4人，校长1人</a:t>
            </a:r>
            <a:endParaRPr lang="zh-CN" altLang="en-US" sz="4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66700" indent="-266700" algn="l" fontAlgn="auto">
              <a:lnSpc>
                <a:spcPct val="150000"/>
              </a:lnSpc>
            </a:pP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校区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17年：营收</a:t>
            </a:r>
            <a:r>
              <a:rPr lang="zh-CN" altLang="en-US" sz="4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112万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，其中学费占42%，市场43%，直访10%，转介绍5%。6月份做暑期活动单月做到</a:t>
            </a:r>
            <a:r>
              <a:rPr lang="zh-CN" altLang="en-US" sz="4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25万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，12月做寒假续费活动单月做到</a:t>
            </a:r>
            <a:r>
              <a:rPr lang="zh-CN" altLang="en-US" sz="4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33万</a:t>
            </a:r>
          </a:p>
          <a:p>
            <a:pPr marL="266700" indent="-266700" algn="l" fontAlgn="auto"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校区基本上已经做到盈亏平衡点，平均月营业额刚过</a:t>
            </a:r>
            <a:r>
              <a:rPr lang="zh-CN" altLang="en-US" sz="4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10万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左右。</a:t>
            </a:r>
          </a:p>
          <a:p>
            <a:pPr marL="266700" indent="-266700" algn="l" fontAlgn="auto"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18年目标：计划今年完成</a:t>
            </a:r>
            <a:r>
              <a:rPr lang="zh-CN" altLang="en-US" sz="4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200-240万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左右营业额收入，在4月份</a:t>
            </a:r>
            <a:r>
              <a:rPr lang="zh-CN" altLang="en-US" sz="4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开设第二家分校</a:t>
            </a:r>
            <a:endParaRPr lang="zh-CN" altLang="en-US" sz="4000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266700" indent="-266700" algn="l" fontAlgn="auto">
              <a:lnSpc>
                <a:spcPct val="150000"/>
              </a:lnSpc>
            </a:pP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729" y="867726"/>
            <a:ext cx="9197443" cy="12220031"/>
          </a:xfrm>
          <a:prstGeom prst="rect">
            <a:avLst/>
          </a:prstGeom>
        </p:spPr>
      </p:pic>
      <p:sp>
        <p:nvSpPr>
          <p:cNvPr id="4" name="Shape 164"/>
          <p:cNvSpPr/>
          <p:nvPr/>
        </p:nvSpPr>
        <p:spPr>
          <a:xfrm>
            <a:off x="385334" y="337850"/>
            <a:ext cx="184665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68677">
              <a:defRPr sz="3400">
                <a:solidFill>
                  <a:srgbClr val="A6AAA8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>
                <a:latin typeface="微软雅黑"/>
                <a:cs typeface="微软雅黑"/>
              </a:rPr>
              <a:t>案例介绍</a:t>
            </a:r>
            <a:endParaRPr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365190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1228228" y="2974150"/>
            <a:ext cx="22339926" cy="7257243"/>
            <a:chOff x="684530" y="1664335"/>
            <a:chExt cx="10860405" cy="3528060"/>
          </a:xfrm>
        </p:grpSpPr>
        <p:pic>
          <p:nvPicPr>
            <p:cNvPr id="2" name="图片 11" descr="83502196136357777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84530" y="1665605"/>
              <a:ext cx="4872355" cy="3526790"/>
            </a:xfrm>
            <a:prstGeom prst="rect">
              <a:avLst/>
            </a:prstGeom>
          </p:spPr>
        </p:pic>
        <p:pic>
          <p:nvPicPr>
            <p:cNvPr id="3" name="图片 12" descr="73559670291895123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727190" y="1664335"/>
              <a:ext cx="4817745" cy="3527425"/>
            </a:xfrm>
            <a:prstGeom prst="rect">
              <a:avLst/>
            </a:prstGeom>
          </p:spPr>
        </p:pic>
      </p:grpSp>
      <p:sp>
        <p:nvSpPr>
          <p:cNvPr id="5" name="Shape 164"/>
          <p:cNvSpPr/>
          <p:nvPr/>
        </p:nvSpPr>
        <p:spPr>
          <a:xfrm>
            <a:off x="385334" y="337850"/>
            <a:ext cx="184665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68677">
              <a:defRPr sz="3400">
                <a:solidFill>
                  <a:srgbClr val="A6AAA8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>
                <a:latin typeface="微软雅黑"/>
                <a:cs typeface="微软雅黑"/>
              </a:rPr>
              <a:t>案例介绍</a:t>
            </a:r>
            <a:endParaRPr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579513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9787" y="2386200"/>
            <a:ext cx="10050591" cy="82176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三、郑州陇海西路</a:t>
            </a:r>
            <a:r>
              <a:rPr lang="zh-CN" altLang="en-US" sz="48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校区（省会级）</a:t>
            </a:r>
            <a:endParaRPr lang="zh-CN" altLang="en-US" sz="4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开业时间：2017年3月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目前生源量：50个左右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人次量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: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80人次左右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客单价：119每课时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投资总额70万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成本90万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流水总额</a:t>
            </a:r>
            <a:r>
              <a:rPr lang="zh-CN" altLang="en-US" sz="4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40万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左右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2175" y="1463040"/>
            <a:ext cx="7046733" cy="10987285"/>
          </a:xfrm>
          <a:prstGeom prst="rect">
            <a:avLst/>
          </a:prstGeom>
        </p:spPr>
      </p:pic>
      <p:sp>
        <p:nvSpPr>
          <p:cNvPr id="4" name="Shape 164"/>
          <p:cNvSpPr/>
          <p:nvPr/>
        </p:nvSpPr>
        <p:spPr>
          <a:xfrm>
            <a:off x="385334" y="337850"/>
            <a:ext cx="1846659" cy="6258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68677">
              <a:defRPr sz="3400">
                <a:solidFill>
                  <a:srgbClr val="A6AAA8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>
                <a:latin typeface="微软雅黑"/>
                <a:cs typeface="微软雅黑"/>
              </a:rPr>
              <a:t>案例介绍</a:t>
            </a:r>
            <a:endParaRPr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1662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31" y="3263900"/>
            <a:ext cx="9419590" cy="70662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101" y="3262630"/>
            <a:ext cx="9147810" cy="706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3580" y="1917701"/>
            <a:ext cx="9404247" cy="85254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48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四、石家庄怀特</a:t>
            </a:r>
            <a:r>
              <a:rPr lang="zh-CN" altLang="en-US" sz="48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校区（省会级）</a:t>
            </a:r>
            <a:endParaRPr lang="zh-CN" altLang="en-US" sz="4800" dirty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algn="l"/>
            <a:endParaRPr lang="zh-CN" altLang="en-US" sz="4000" b="1" dirty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algn="l"/>
            <a:endParaRPr lang="zh-CN" altLang="en-US" sz="4000" b="1" dirty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学习开业</a:t>
            </a: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个月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营业额：</a:t>
            </a:r>
            <a:r>
              <a:rPr lang="en-US" altLang="zh-CN" sz="4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30</a:t>
            </a:r>
            <a:r>
              <a:rPr lang="zh-CN" altLang="en-US" sz="4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万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20</a:t>
            </a: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17年10月开业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投资总额100万</a:t>
            </a:r>
            <a:endParaRPr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面积500平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招生人数30人，将近40人次</a:t>
            </a:r>
          </a:p>
          <a:p>
            <a:pPr algn="l" fontAlgn="auto">
              <a:lnSpc>
                <a:spcPct val="150000"/>
              </a:lnSpc>
            </a:pPr>
            <a:r>
              <a:rPr lang="zh-CN" altLang="en-US" sz="4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客单价138</a:t>
            </a:r>
            <a:r>
              <a:rPr lang="zh-CN" altLang="en-US" sz="4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元／</a:t>
            </a:r>
            <a:r>
              <a:rPr lang="en-US" altLang="zh-CN" sz="4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H</a:t>
            </a:r>
            <a:endParaRPr lang="en-US" altLang="zh-CN" sz="4000" dirty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220" y="1714501"/>
            <a:ext cx="8201660" cy="10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5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011" y="1574800"/>
            <a:ext cx="7324090" cy="10566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1981" y="1574801"/>
            <a:ext cx="7410450" cy="1058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448</Words>
  <Application>Microsoft Macintosh PowerPoint</Application>
  <PresentationFormat>自定义</PresentationFormat>
  <Paragraphs>64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Helvetica Light</vt:lpstr>
      <vt:lpstr>Helvetica Neue</vt:lpstr>
      <vt:lpstr>Lantinghei SC Demibold</vt:lpstr>
      <vt:lpstr>Lantinghei SC Extralight</vt:lpstr>
      <vt:lpstr>Microsoft YaHei</vt:lpstr>
      <vt:lpstr>微软雅黑</vt:lpstr>
      <vt:lpstr>Black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7</cp:revision>
  <dcterms:modified xsi:type="dcterms:W3CDTF">2018-02-07T06:49:37Z</dcterms:modified>
</cp:coreProperties>
</file>